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EU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Illinois</c:v>
                </c:pt>
                <c:pt idx="1">
                  <c:v>United States Department of Agriculture (USDA)</c:v>
                </c:pt>
                <c:pt idx="2">
                  <c:v>Wake Forest University</c:v>
                </c:pt>
                <c:pt idx="3">
                  <c:v>The University of Texas at San Antonio (UTSA)</c:v>
                </c:pt>
                <c:pt idx="4">
                  <c:v>Harvard University</c:v>
                </c:pt>
                <c:pt idx="5">
                  <c:v>University of Florida</c:v>
                </c:pt>
                <c:pt idx="6">
                  <c:v>Ohio State University (OSU)</c:v>
                </c:pt>
                <c:pt idx="7">
                  <c:v>University of Michigan</c:v>
                </c:pt>
                <c:pt idx="8">
                  <c:v>University of Southern California (USC)</c:v>
                </c:pt>
                <c:pt idx="9">
                  <c:v>Massachusetts Institute of Technology (MIT)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61</c:v>
                </c:pt>
                <c:pt idx="1">
                  <c:v>40</c:v>
                </c:pt>
                <c:pt idx="2">
                  <c:v>32</c:v>
                </c:pt>
                <c:pt idx="3">
                  <c:v>28</c:v>
                </c:pt>
                <c:pt idx="4">
                  <c:v>27</c:v>
                </c:pt>
                <c:pt idx="5">
                  <c:v>26</c:v>
                </c:pt>
                <c:pt idx="6">
                  <c:v>25</c:v>
                </c:pt>
                <c:pt idx="7">
                  <c:v>23</c:v>
                </c:pt>
                <c:pt idx="8">
                  <c:v>20</c:v>
                </c:pt>
                <c:pt idx="9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32-4A63-96B5-C3E34EE466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'Unive Illinois'!$B$18:$B$27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'Unive Illinois'!$C$18:$C$27</c:f>
              <c:numCache>
                <c:formatCode>General</c:formatCode>
                <c:ptCount val="10"/>
                <c:pt idx="0">
                  <c:v>3</c:v>
                </c:pt>
                <c:pt idx="1">
                  <c:v>10</c:v>
                </c:pt>
                <c:pt idx="2">
                  <c:v>13</c:v>
                </c:pt>
                <c:pt idx="3">
                  <c:v>16</c:v>
                </c:pt>
                <c:pt idx="4">
                  <c:v>11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D9-47EC-A90D-9B09B7E90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'Unive Illinois'!$G$18:$G$27</c:f>
              <c:strCache>
                <c:ptCount val="10"/>
                <c:pt idx="0">
                  <c:v>cardiovascular system &amp; cardiology</c:v>
                </c:pt>
                <c:pt idx="1">
                  <c:v>rehabilitation</c:v>
                </c:pt>
                <c:pt idx="2">
                  <c:v>surgery</c:v>
                </c:pt>
                <c:pt idx="3">
                  <c:v>physiology</c:v>
                </c:pt>
                <c:pt idx="4">
                  <c:v>sport sciences</c:v>
                </c:pt>
                <c:pt idx="5">
                  <c:v>pharmacology &amp; pharmacy</c:v>
                </c:pt>
                <c:pt idx="6">
                  <c:v>orthopedics</c:v>
                </c:pt>
                <c:pt idx="7">
                  <c:v>respiratory system</c:v>
                </c:pt>
                <c:pt idx="8">
                  <c:v>science &amp; technology - other topics</c:v>
                </c:pt>
                <c:pt idx="9">
                  <c:v>dermatology</c:v>
                </c:pt>
              </c:strCache>
            </c:strRef>
          </c:cat>
          <c:val>
            <c:numRef>
              <c:f>'Unive Illinois'!$H$18:$H$27</c:f>
              <c:numCache>
                <c:formatCode>General</c:formatCode>
                <c:ptCount val="10"/>
                <c:pt idx="0">
                  <c:v>16</c:v>
                </c:pt>
                <c:pt idx="1">
                  <c:v>12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9F-4242-8E3D-CDF6B6B63A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'Unive Illinois'!$L$17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'Unive Illinois'!$K$18:$K$27</c:f>
              <c:strCache>
                <c:ptCount val="10"/>
                <c:pt idx="0">
                  <c:v>Arena, R</c:v>
                </c:pt>
                <c:pt idx="1">
                  <c:v>Borghi-Silva, A</c:v>
                </c:pt>
                <c:pt idx="2">
                  <c:v>Mendes, RG</c:v>
                </c:pt>
                <c:pt idx="3">
                  <c:v>Trimer, R</c:v>
                </c:pt>
                <c:pt idx="4">
                  <c:v>Catai, AM</c:v>
                </c:pt>
                <c:pt idx="5">
                  <c:v>Bonjorno, JC</c:v>
                </c:pt>
                <c:pt idx="6">
                  <c:v>Di Thommazo-Luporini, L</c:v>
                </c:pt>
                <c:pt idx="7">
                  <c:v>Phillips, SA</c:v>
                </c:pt>
                <c:pt idx="8">
                  <c:v>Guizilini, S</c:v>
                </c:pt>
                <c:pt idx="9">
                  <c:v>Simoes, RP</c:v>
                </c:pt>
              </c:strCache>
            </c:strRef>
          </c:cat>
          <c:val>
            <c:numRef>
              <c:f>'Unive Illinois'!$L$18:$L$27</c:f>
              <c:numCache>
                <c:formatCode>General</c:formatCode>
                <c:ptCount val="10"/>
                <c:pt idx="0">
                  <c:v>44</c:v>
                </c:pt>
                <c:pt idx="1">
                  <c:v>44</c:v>
                </c:pt>
                <c:pt idx="2">
                  <c:v>19</c:v>
                </c:pt>
                <c:pt idx="3">
                  <c:v>12</c:v>
                </c:pt>
                <c:pt idx="4">
                  <c:v>11</c:v>
                </c:pt>
                <c:pt idx="5">
                  <c:v>9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2E-4D6E-B62E-A34AF5153D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USDA!$B$18:$B$27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USDA!$C$18:$C$27</c:f>
              <c:numCache>
                <c:formatCode>General</c:formatCode>
                <c:ptCount val="10"/>
                <c:pt idx="0">
                  <c:v>1</c:v>
                </c:pt>
                <c:pt idx="1">
                  <c:v>4</c:v>
                </c:pt>
                <c:pt idx="2">
                  <c:v>4</c:v>
                </c:pt>
                <c:pt idx="3">
                  <c:v>5</c:v>
                </c:pt>
                <c:pt idx="4">
                  <c:v>2</c:v>
                </c:pt>
                <c:pt idx="5">
                  <c:v>5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48-4D25-A935-9905E5EB6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728-4921-BA0A-4EA6610AB4E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728-4921-BA0A-4EA6610AB4E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728-4921-BA0A-4EA6610AB4E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728-4921-BA0A-4EA6610AB4E0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728-4921-BA0A-4EA6610AB4E0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728-4921-BA0A-4EA6610AB4E0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728-4921-BA0A-4EA6610AB4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USDA!$G$18:$G$27</c:f>
              <c:strCache>
                <c:ptCount val="10"/>
                <c:pt idx="0">
                  <c:v>genetics &amp; heredity</c:v>
                </c:pt>
                <c:pt idx="1">
                  <c:v>polymer science</c:v>
                </c:pt>
                <c:pt idx="2">
                  <c:v>biochemistry &amp; molecular biology</c:v>
                </c:pt>
                <c:pt idx="3">
                  <c:v>engineering</c:v>
                </c:pt>
                <c:pt idx="4">
                  <c:v>environmental sciences &amp; ecology</c:v>
                </c:pt>
                <c:pt idx="5">
                  <c:v>agriculture</c:v>
                </c:pt>
                <c:pt idx="6">
                  <c:v>food science &amp; technology</c:v>
                </c:pt>
                <c:pt idx="7">
                  <c:v>materials science</c:v>
                </c:pt>
                <c:pt idx="8">
                  <c:v>chemistry</c:v>
                </c:pt>
                <c:pt idx="9">
                  <c:v>evolutionary biology</c:v>
                </c:pt>
              </c:strCache>
            </c:strRef>
          </c:cat>
          <c:val>
            <c:numRef>
              <c:f>USDA!$H$18:$H$27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E-41B0-A495-FC6991C603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USDA!$L$17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USDA!$K$18:$K$27</c:f>
              <c:strCache>
                <c:ptCount val="10"/>
                <c:pt idx="0">
                  <c:v>Mattoso, LHC</c:v>
                </c:pt>
                <c:pt idx="1">
                  <c:v>Coutinho, LL</c:v>
                </c:pt>
                <c:pt idx="2">
                  <c:v>Regitano, LCA</c:v>
                </c:pt>
                <c:pt idx="3">
                  <c:v>Sonstegard, TS</c:v>
                </c:pt>
                <c:pt idx="4">
                  <c:v>Alencar, MM</c:v>
                </c:pt>
                <c:pt idx="5">
                  <c:v>Glenn, GM</c:v>
                </c:pt>
                <c:pt idx="6">
                  <c:v>Aouada, FA</c:v>
                </c:pt>
                <c:pt idx="7">
                  <c:v>Avena-Bustillos, RJ</c:v>
                </c:pt>
                <c:pt idx="8">
                  <c:v>Machado, MA</c:v>
                </c:pt>
                <c:pt idx="9">
                  <c:v>Marconcini, JM</c:v>
                </c:pt>
              </c:strCache>
            </c:strRef>
          </c:cat>
          <c:val>
            <c:numRef>
              <c:f>USDA!$L$18:$L$27</c:f>
              <c:numCache>
                <c:formatCode>General</c:formatCode>
                <c:ptCount val="10"/>
                <c:pt idx="0">
                  <c:v>14</c:v>
                </c:pt>
                <c:pt idx="1">
                  <c:v>9</c:v>
                </c:pt>
                <c:pt idx="2">
                  <c:v>7</c:v>
                </c:pt>
                <c:pt idx="3">
                  <c:v>7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1D-4889-9596-327858DCA9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'Wake Forest Univ'!$B$18:$B$27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'Wake Forest Univ'!$C$18:$C$27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0</c:v>
                </c:pt>
                <c:pt idx="4">
                  <c:v>7</c:v>
                </c:pt>
                <c:pt idx="5">
                  <c:v>3</c:v>
                </c:pt>
                <c:pt idx="6">
                  <c:v>1</c:v>
                </c:pt>
                <c:pt idx="7">
                  <c:v>4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9F0-4923-9FE8-335FD53FC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'Wake Forest Univ'!$G$18:$G$21</c:f>
              <c:strCache>
                <c:ptCount val="4"/>
                <c:pt idx="0">
                  <c:v>chemistry</c:v>
                </c:pt>
                <c:pt idx="1">
                  <c:v>spectroscopy</c:v>
                </c:pt>
                <c:pt idx="2">
                  <c:v>biochemistry &amp; molecular biology</c:v>
                </c:pt>
                <c:pt idx="3">
                  <c:v>food science &amp; technology</c:v>
                </c:pt>
              </c:strCache>
            </c:strRef>
          </c:cat>
          <c:val>
            <c:numRef>
              <c:f>'Wake Forest Univ'!$H$18:$H$21</c:f>
              <c:numCache>
                <c:formatCode>General</c:formatCode>
                <c:ptCount val="4"/>
                <c:pt idx="0">
                  <c:v>26</c:v>
                </c:pt>
                <c:pt idx="1">
                  <c:v>11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BB-4E38-A30A-73FF47FEA1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'Wake Forest Univ'!$L$17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'Wake Forest Univ'!$K$18:$K$27</c:f>
              <c:strCache>
                <c:ptCount val="10"/>
                <c:pt idx="0">
                  <c:v>Nobrega, JA</c:v>
                </c:pt>
                <c:pt idx="1">
                  <c:v>Jones, BT</c:v>
                </c:pt>
                <c:pt idx="2">
                  <c:v>Donati, GL</c:v>
                </c:pt>
                <c:pt idx="3">
                  <c:v>Calloway, CP</c:v>
                </c:pt>
                <c:pt idx="4">
                  <c:v>Virgilio, A</c:v>
                </c:pt>
                <c:pt idx="5">
                  <c:v>Neto, JAG</c:v>
                </c:pt>
                <c:pt idx="6">
                  <c:v>Rust, JA</c:v>
                </c:pt>
                <c:pt idx="7">
                  <c:v>Silva, SG</c:v>
                </c:pt>
                <c:pt idx="8">
                  <c:v>Amais, RS</c:v>
                </c:pt>
                <c:pt idx="9">
                  <c:v>Santos, LN</c:v>
                </c:pt>
              </c:strCache>
            </c:strRef>
          </c:cat>
          <c:val>
            <c:numRef>
              <c:f>'Wake Forest Univ'!$L$18:$L$27</c:f>
              <c:numCache>
                <c:formatCode>General</c:formatCode>
                <c:ptCount val="10"/>
                <c:pt idx="0">
                  <c:v>28</c:v>
                </c:pt>
                <c:pt idx="1">
                  <c:v>25</c:v>
                </c:pt>
                <c:pt idx="2">
                  <c:v>24</c:v>
                </c:pt>
                <c:pt idx="3">
                  <c:v>8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99-4BDF-8AB2-0F3DC0060B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USTA!$B$18:$B$27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USTA!$C$18:$C$27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7E-4150-9FEE-D9E942D7E4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USTA!$G$18:$G$22</c:f>
              <c:strCache>
                <c:ptCount val="5"/>
                <c:pt idx="0">
                  <c:v>crystallography</c:v>
                </c:pt>
                <c:pt idx="1">
                  <c:v>physics</c:v>
                </c:pt>
                <c:pt idx="2">
                  <c:v>engineering</c:v>
                </c:pt>
                <c:pt idx="3">
                  <c:v>materials science</c:v>
                </c:pt>
                <c:pt idx="4">
                  <c:v>spectroscopy</c:v>
                </c:pt>
              </c:strCache>
            </c:strRef>
          </c:cat>
          <c:val>
            <c:numRef>
              <c:f>USTA!$H$18:$H$22</c:f>
              <c:numCache>
                <c:formatCode>General</c:formatCode>
                <c:ptCount val="5"/>
                <c:pt idx="0">
                  <c:v>14</c:v>
                </c:pt>
                <c:pt idx="1">
                  <c:v>11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F5-44AE-8318-9AEFA30787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USTA!$L$17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USTA!$K$18:$K$27</c:f>
              <c:strCache>
                <c:ptCount val="10"/>
                <c:pt idx="0">
                  <c:v>Tiekink, ERT</c:v>
                </c:pt>
                <c:pt idx="1">
                  <c:v>Zukerman-Schpector, J</c:v>
                </c:pt>
                <c:pt idx="2">
                  <c:v>Garcia, D</c:v>
                </c:pt>
                <c:pt idx="3">
                  <c:v>Bhalla, AS</c:v>
                </c:pt>
                <c:pt idx="4">
                  <c:v>Eiras, JA</c:v>
                </c:pt>
                <c:pt idx="5">
                  <c:v>Guo, R</c:v>
                </c:pt>
                <c:pt idx="6">
                  <c:v>Santos, IA</c:v>
                </c:pt>
                <c:pt idx="7">
                  <c:v>Cotica, LF</c:v>
                </c:pt>
                <c:pt idx="8">
                  <c:v>Freitas, VF</c:v>
                </c:pt>
                <c:pt idx="9">
                  <c:v>Guo, RY</c:v>
                </c:pt>
              </c:strCache>
            </c:strRef>
          </c:cat>
          <c:val>
            <c:numRef>
              <c:f>USTA!$L$18:$L$27</c:f>
              <c:numCache>
                <c:formatCode>General</c:formatCode>
                <c:ptCount val="10"/>
                <c:pt idx="0">
                  <c:v>14</c:v>
                </c:pt>
                <c:pt idx="1">
                  <c:v>14</c:v>
                </c:pt>
                <c:pt idx="2">
                  <c:v>10</c:v>
                </c:pt>
                <c:pt idx="3">
                  <c:v>8</c:v>
                </c:pt>
                <c:pt idx="4">
                  <c:v>8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3D-45CF-862B-78F4C9F07C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'Harvard Univ'!$B$18:$B$27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'Harvard Univ'!$C$18:$C$27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10</c:v>
                </c:pt>
                <c:pt idx="4">
                  <c:v>2</c:v>
                </c:pt>
                <c:pt idx="5">
                  <c:v>7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7BA-4641-A19C-5F63B6097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'Harvard Univ'!$G$18:$G$27</c:f>
              <c:strCache>
                <c:ptCount val="10"/>
                <c:pt idx="0">
                  <c:v>biochemistry &amp; molecular biology</c:v>
                </c:pt>
                <c:pt idx="1">
                  <c:v>engineering</c:v>
                </c:pt>
                <c:pt idx="2">
                  <c:v>surgery</c:v>
                </c:pt>
                <c:pt idx="3">
                  <c:v>biophysics</c:v>
                </c:pt>
                <c:pt idx="4">
                  <c:v>cell biology</c:v>
                </c:pt>
                <c:pt idx="5">
                  <c:v>evolutionary biology</c:v>
                </c:pt>
                <c:pt idx="6">
                  <c:v>microbiology</c:v>
                </c:pt>
                <c:pt idx="7">
                  <c:v>neurosciences &amp; neurology</c:v>
                </c:pt>
                <c:pt idx="8">
                  <c:v>optics</c:v>
                </c:pt>
                <c:pt idx="9">
                  <c:v>science &amp; technology - other topics</c:v>
                </c:pt>
              </c:strCache>
            </c:strRef>
          </c:cat>
          <c:val>
            <c:numRef>
              <c:f>'Harvard Univ'!$H$18:$H$27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65-434C-BFB5-52AECB63A5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45</c:v>
                </c:pt>
                <c:pt idx="1">
                  <c:v>114</c:v>
                </c:pt>
                <c:pt idx="2">
                  <c:v>120</c:v>
                </c:pt>
                <c:pt idx="3">
                  <c:v>110</c:v>
                </c:pt>
                <c:pt idx="4">
                  <c:v>88</c:v>
                </c:pt>
                <c:pt idx="5">
                  <c:v>79</c:v>
                </c:pt>
                <c:pt idx="6">
                  <c:v>49</c:v>
                </c:pt>
                <c:pt idx="7">
                  <c:v>46</c:v>
                </c:pt>
                <c:pt idx="8">
                  <c:v>39</c:v>
                </c:pt>
                <c:pt idx="9">
                  <c:v>41</c:v>
                </c:pt>
                <c:pt idx="10">
                  <c:v>32</c:v>
                </c:pt>
                <c:pt idx="11">
                  <c:v>20</c:v>
                </c:pt>
                <c:pt idx="12">
                  <c:v>12</c:v>
                </c:pt>
                <c:pt idx="13">
                  <c:v>20</c:v>
                </c:pt>
                <c:pt idx="14">
                  <c:v>25</c:v>
                </c:pt>
                <c:pt idx="15">
                  <c:v>20</c:v>
                </c:pt>
                <c:pt idx="16">
                  <c:v>19</c:v>
                </c:pt>
                <c:pt idx="17">
                  <c:v>16</c:v>
                </c:pt>
                <c:pt idx="18">
                  <c:v>23</c:v>
                </c:pt>
                <c:pt idx="19">
                  <c:v>23</c:v>
                </c:pt>
                <c:pt idx="20">
                  <c:v>17</c:v>
                </c:pt>
                <c:pt idx="21">
                  <c:v>11</c:v>
                </c:pt>
                <c:pt idx="22">
                  <c:v>9</c:v>
                </c:pt>
                <c:pt idx="23">
                  <c:v>10</c:v>
                </c:pt>
                <c:pt idx="24">
                  <c:v>8</c:v>
                </c:pt>
                <c:pt idx="25">
                  <c:v>9</c:v>
                </c:pt>
                <c:pt idx="26">
                  <c:v>7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6</c:v>
                </c:pt>
                <c:pt idx="31">
                  <c:v>2</c:v>
                </c:pt>
                <c:pt idx="32">
                  <c:v>2</c:v>
                </c:pt>
                <c:pt idx="33">
                  <c:v>6</c:v>
                </c:pt>
                <c:pt idx="34">
                  <c:v>3</c:v>
                </c:pt>
                <c:pt idx="35">
                  <c:v>2</c:v>
                </c:pt>
                <c:pt idx="36">
                  <c:v>4</c:v>
                </c:pt>
                <c:pt idx="37">
                  <c:v>2</c:v>
                </c:pt>
                <c:pt idx="38">
                  <c:v>1</c:v>
                </c:pt>
                <c:pt idx="39">
                  <c:v>1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1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85-46C4-94B7-78FF5C23EFB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'Harvard Univ'!$L$17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'Harvard Univ'!$K$18:$K$27</c:f>
              <c:strCache>
                <c:ptCount val="10"/>
                <c:pt idx="0">
                  <c:v>Hamblin, MR</c:v>
                </c:pt>
                <c:pt idx="1">
                  <c:v>PARIZOTTO, NA</c:v>
                </c:pt>
                <c:pt idx="2">
                  <c:v>Ferraresi, C</c:v>
                </c:pt>
                <c:pt idx="3">
                  <c:v>Bagnato, VS</c:v>
                </c:pt>
                <c:pt idx="4">
                  <c:v>de Sousa, MVP</c:v>
                </c:pt>
                <c:pt idx="5">
                  <c:v>Avci, P</c:v>
                </c:pt>
                <c:pt idx="6">
                  <c:v>Huang, YY</c:v>
                </c:pt>
                <c:pt idx="7">
                  <c:v>Kaippert, B</c:v>
                </c:pt>
                <c:pt idx="8">
                  <c:v>Abeliovich, H</c:v>
                </c:pt>
                <c:pt idx="9">
                  <c:v>Agostinis, P</c:v>
                </c:pt>
              </c:strCache>
            </c:strRef>
          </c:cat>
          <c:val>
            <c:numRef>
              <c:f>'Harvard Univ'!$L$18:$L$27</c:f>
              <c:numCache>
                <c:formatCode>General</c:formatCode>
                <c:ptCount val="10"/>
                <c:pt idx="0">
                  <c:v>13</c:v>
                </c:pt>
                <c:pt idx="1">
                  <c:v>11</c:v>
                </c:pt>
                <c:pt idx="2">
                  <c:v>10</c:v>
                </c:pt>
                <c:pt idx="3">
                  <c:v>8</c:v>
                </c:pt>
                <c:pt idx="4">
                  <c:v>6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D3-4D98-BFE6-E77B25180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engineering</c:v>
                </c:pt>
                <c:pt idx="4">
                  <c:v>biochemistry &amp; molecular biology</c:v>
                </c:pt>
                <c:pt idx="5">
                  <c:v>mathematics</c:v>
                </c:pt>
                <c:pt idx="6">
                  <c:v>science &amp; technology - other topics</c:v>
                </c:pt>
                <c:pt idx="7">
                  <c:v>genetics &amp; heredity</c:v>
                </c:pt>
                <c:pt idx="8">
                  <c:v>environmental sciences &amp; ecology</c:v>
                </c:pt>
                <c:pt idx="9">
                  <c:v>rehabilitation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196</c:v>
                </c:pt>
                <c:pt idx="1">
                  <c:v>169</c:v>
                </c:pt>
                <c:pt idx="2">
                  <c:v>113</c:v>
                </c:pt>
                <c:pt idx="3">
                  <c:v>73</c:v>
                </c:pt>
                <c:pt idx="4">
                  <c:v>70</c:v>
                </c:pt>
                <c:pt idx="5">
                  <c:v>60</c:v>
                </c:pt>
                <c:pt idx="6">
                  <c:v>58</c:v>
                </c:pt>
                <c:pt idx="7">
                  <c:v>47</c:v>
                </c:pt>
                <c:pt idx="8">
                  <c:v>46</c:v>
                </c:pt>
                <c:pt idx="9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02-427A-80D2-726A637EA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brazil</c:v>
                </c:pt>
                <c:pt idx="1">
                  <c:v>exercise</c:v>
                </c:pt>
                <c:pt idx="2">
                  <c:v>autonomic nervous system</c:v>
                </c:pt>
                <c:pt idx="3">
                  <c:v>crystallization</c:v>
                </c:pt>
                <c:pt idx="4">
                  <c:v>rehabilitation</c:v>
                </c:pt>
                <c:pt idx="5">
                  <c:v>snake venom</c:v>
                </c:pt>
                <c:pt idx="6">
                  <c:v>obesity</c:v>
                </c:pt>
                <c:pt idx="7">
                  <c:v>tungsten coil</c:v>
                </c:pt>
                <c:pt idx="8">
                  <c:v>physical therapy</c:v>
                </c:pt>
                <c:pt idx="9">
                  <c:v>resistance training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14</c:v>
                </c:pt>
                <c:pt idx="1">
                  <c:v>14</c:v>
                </c:pt>
                <c:pt idx="2">
                  <c:v>13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94-442E-97DB-958E675C1D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United States Department of Agriculture (USDA)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7023670"/>
              </p:ext>
            </p:extLst>
          </p:nvPr>
        </p:nvGraphicFramePr>
        <p:xfrm>
          <a:off x="829342" y="883518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</a:t>
            </a:r>
            <a:r>
              <a:rPr lang="pt-BR"/>
              <a:t>com </a:t>
            </a:r>
            <a:r>
              <a:rPr lang="en-US"/>
              <a:t>United States Department of Agriculture (USDA)</a:t>
            </a:r>
            <a:r>
              <a:rPr lang="pt-BR"/>
              <a:t>, </a:t>
            </a:r>
            <a:r>
              <a:rPr lang="pt-BR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241040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</a:t>
            </a:r>
            <a:r>
              <a:rPr lang="pt-BR"/>
              <a:t>com </a:t>
            </a:r>
            <a:r>
              <a:rPr lang="en-US"/>
              <a:t>United States Department of Agriculture (USDA)</a:t>
            </a:r>
            <a:r>
              <a:rPr lang="pt-BR"/>
              <a:t>, </a:t>
            </a:r>
            <a:r>
              <a:rPr lang="pt-BR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924604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764711"/>
              </p:ext>
            </p:extLst>
          </p:nvPr>
        </p:nvGraphicFramePr>
        <p:xfrm>
          <a:off x="829342" y="883519"/>
          <a:ext cx="10533313" cy="5090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2744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Wake Forest </a:t>
            </a:r>
            <a:r>
              <a:rPr lang="pt-BR" dirty="0" err="1"/>
              <a:t>University</a:t>
            </a:r>
            <a:r>
              <a:rPr lang="pt-BR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902184"/>
              </p:ext>
            </p:extLst>
          </p:nvPr>
        </p:nvGraphicFramePr>
        <p:xfrm>
          <a:off x="829341" y="883520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Wake Forest </a:t>
            </a:r>
            <a:r>
              <a:rPr lang="pt-BR" dirty="0" err="1"/>
              <a:t>University</a:t>
            </a:r>
            <a:r>
              <a:rPr lang="pt-BR" dirty="0"/>
              <a:t>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284114"/>
              </p:ext>
            </p:extLst>
          </p:nvPr>
        </p:nvGraphicFramePr>
        <p:xfrm>
          <a:off x="829342" y="836902"/>
          <a:ext cx="10533314" cy="5184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Wake Forest </a:t>
            </a:r>
            <a:r>
              <a:rPr lang="pt-BR" dirty="0" err="1"/>
              <a:t>University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1308622"/>
              </p:ext>
            </p:extLst>
          </p:nvPr>
        </p:nvGraphicFramePr>
        <p:xfrm>
          <a:off x="829344" y="883519"/>
          <a:ext cx="10533312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University of Texas at San Antonio (UTSA)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716387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University of Texas at San Antonio (UTSA)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0762378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University of Texas at San Antonio (UTSA)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7541983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Harvard </a:t>
            </a:r>
            <a:r>
              <a:rPr lang="pt-BR" dirty="0" err="1"/>
              <a:t>University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6352500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1311784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Harvard </a:t>
            </a:r>
            <a:r>
              <a:rPr lang="pt-BR" dirty="0" err="1"/>
              <a:t>University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0935788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Harvard </a:t>
            </a:r>
            <a:r>
              <a:rPr lang="pt-BR" dirty="0" err="1"/>
              <a:t>University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9544302"/>
              </p:ext>
            </p:extLst>
          </p:nvPr>
        </p:nvGraphicFramePr>
        <p:xfrm>
          <a:off x="825795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dos EUA,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9967176"/>
              </p:ext>
            </p:extLst>
          </p:nvPr>
        </p:nvGraphicFramePr>
        <p:xfrm>
          <a:off x="829341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dos EUA,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8121690"/>
              </p:ext>
            </p:extLst>
          </p:nvPr>
        </p:nvGraphicFramePr>
        <p:xfrm>
          <a:off x="829342" y="836902"/>
          <a:ext cx="10533314" cy="5184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dos EUA, 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045725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dos EUA,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453185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Illinois,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3564287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Illinois,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789275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Illinois,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644192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316</TotalTime>
  <Words>401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dos EUA, por ano</vt:lpstr>
      <vt:lpstr>Publicações da UFSCar em colaboração com instituições dos EUA, por área</vt:lpstr>
      <vt:lpstr>Publicações da UFSCar em colaboração com instituições dos EUA, por palavra-chave</vt:lpstr>
      <vt:lpstr>Publicações da UFSCar em colaboração com instituições dos EUA, por instituição</vt:lpstr>
      <vt:lpstr>Publicações da UFSCar em colaboração com University of Illinois, por ano</vt:lpstr>
      <vt:lpstr>Publicações da UFSCar em colaboração com University of Illinois, por área</vt:lpstr>
      <vt:lpstr>Publicações da UFSCar em colaboração com University of Illinois, por autor</vt:lpstr>
      <vt:lpstr>Publicações da UFSCar em colaboração com United States Department of Agriculture (USDA), por ano</vt:lpstr>
      <vt:lpstr>Publicações da UFSCar em colaboração com United States Department of Agriculture (USDA), por área</vt:lpstr>
      <vt:lpstr>Publicações da UFSCar em colaboração com United States Department of Agriculture (USDA), por autor</vt:lpstr>
      <vt:lpstr>Publicações da UFSCar em colaboração com Wake Forest University, por ano</vt:lpstr>
      <vt:lpstr>Publicações da UFSCar em colaboração com Wake Forest University, por área</vt:lpstr>
      <vt:lpstr>Publicações da UFSCar em colaboração com Wake Forest University, por autor</vt:lpstr>
      <vt:lpstr>Publicações da UFSCar em colaboração com University of Texas at San Antonio (UTSA), por ano</vt:lpstr>
      <vt:lpstr>Publicações da UFSCar em colaboração com University of Texas at San Antonio (UTSA), por área</vt:lpstr>
      <vt:lpstr>Publicações da UFSCar em colaboração com University of Texas at San Antonio (UTSA), por autor</vt:lpstr>
      <vt:lpstr>Publicações da UFSCar em colaboração com Harvard University, por ano</vt:lpstr>
      <vt:lpstr>Publicações da UFSCar em colaboração com Harvard University, por área</vt:lpstr>
      <vt:lpstr>Publicações da UFSCar em colaboração com Harvard University,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45</cp:revision>
  <dcterms:created xsi:type="dcterms:W3CDTF">2018-06-12T14:18:58Z</dcterms:created>
  <dcterms:modified xsi:type="dcterms:W3CDTF">2018-06-20T11:51:02Z</dcterms:modified>
</cp:coreProperties>
</file>